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Noto Sans TC" panose="020B0604020202020204" charset="-128"/>
      <p:regular r:id="rId9"/>
    </p:embeddedFont>
    <p:embeddedFont>
      <p:font typeface="Sora Medium"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9631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624"/>
          </a:xfrm>
          <a:prstGeom prst="rect">
            <a:avLst/>
          </a:prstGeom>
        </p:spPr>
      </p:pic>
      <p:sp>
        <p:nvSpPr>
          <p:cNvPr id="3" name="Text 0"/>
          <p:cNvSpPr/>
          <p:nvPr/>
        </p:nvSpPr>
        <p:spPr>
          <a:xfrm>
            <a:off x="6271498" y="616863"/>
            <a:ext cx="7573804" cy="3504605"/>
          </a:xfrm>
          <a:prstGeom prst="rect">
            <a:avLst/>
          </a:prstGeom>
          <a:noFill/>
          <a:ln/>
        </p:spPr>
        <p:txBody>
          <a:bodyPr wrap="square" lIns="0" tIns="0" rIns="0" bIns="0" rtlCol="0" anchor="t"/>
          <a:lstStyle/>
          <a:p>
            <a:pPr marL="0" indent="0">
              <a:lnSpc>
                <a:spcPts val="5500"/>
              </a:lnSpc>
              <a:buNone/>
            </a:pPr>
            <a:r>
              <a:rPr lang="en-US" sz="4400" dirty="0">
                <a:solidFill>
                  <a:srgbClr val="97B8FF"/>
                </a:solidFill>
                <a:latin typeface="Sora Medium" pitchFamily="34" charset="0"/>
                <a:ea typeface="Sora Medium" pitchFamily="34" charset="-122"/>
                <a:cs typeface="Sora Medium" pitchFamily="34" charset="-120"/>
              </a:rPr>
              <a:t>Perhitungan Manual Fuzzy Inference System dengan Metode Tsukamoto untuk Menentukan Kelayakan Kredit</a:t>
            </a:r>
            <a:endParaRPr lang="en-US" sz="4400" dirty="0"/>
          </a:p>
        </p:txBody>
      </p:sp>
      <p:sp>
        <p:nvSpPr>
          <p:cNvPr id="4" name="Text 1"/>
          <p:cNvSpPr/>
          <p:nvPr/>
        </p:nvSpPr>
        <p:spPr>
          <a:xfrm>
            <a:off x="6271498" y="4457938"/>
            <a:ext cx="7573804" cy="2511981"/>
          </a:xfrm>
          <a:prstGeom prst="rect">
            <a:avLst/>
          </a:prstGeom>
          <a:noFill/>
          <a:ln/>
        </p:spPr>
        <p:txBody>
          <a:bodyPr wrap="square" lIns="0" tIns="0" rIns="0" bIns="0" rtlCol="0" anchor="t"/>
          <a:lstStyle/>
          <a:p>
            <a:pPr marL="0" indent="0">
              <a:lnSpc>
                <a:spcPts val="2800"/>
              </a:lnSpc>
              <a:buNone/>
            </a:pPr>
            <a:r>
              <a:rPr lang="en-US" sz="1750" dirty="0">
                <a:solidFill>
                  <a:srgbClr val="E0D6DE"/>
                </a:solidFill>
                <a:latin typeface="Noto Sans TC" pitchFamily="34" charset="0"/>
                <a:ea typeface="Noto Sans TC" pitchFamily="34" charset="-122"/>
                <a:cs typeface="Noto Sans TC" pitchFamily="34" charset="-120"/>
              </a:rPr>
              <a:t>Sistem inferensi fuzzy (FIS) menawarkan pendekatan yang fleksibel untuk pengambilan keputusan, terutama dalam situasi yang melibatkan data tidak pasti atau kabur. Metode Tsukamoto, salah satu metode populer dalam FIS, memungkinkan kita untuk mendefinisikan dan memanipulasi konsep-konsep kabur untuk menentukan kelayakan kredit berdasarkan parameter seperti pendapatan bulanan, utang, dan riwayat kredit.</a:t>
            </a:r>
            <a:endParaRPr lang="en-US" sz="1750" dirty="0"/>
          </a:p>
        </p:txBody>
      </p:sp>
      <p:sp>
        <p:nvSpPr>
          <p:cNvPr id="7" name="Text 3"/>
          <p:cNvSpPr/>
          <p:nvPr/>
        </p:nvSpPr>
        <p:spPr>
          <a:xfrm>
            <a:off x="6271498" y="7306389"/>
            <a:ext cx="3893407" cy="392549"/>
          </a:xfrm>
          <a:prstGeom prst="rect">
            <a:avLst/>
          </a:prstGeom>
          <a:noFill/>
          <a:ln/>
        </p:spPr>
        <p:txBody>
          <a:bodyPr wrap="none" lIns="0" tIns="0" rIns="0" bIns="0" rtlCol="0" anchor="t"/>
          <a:lstStyle/>
          <a:p>
            <a:pPr marL="0" indent="0" algn="l">
              <a:lnSpc>
                <a:spcPts val="3050"/>
              </a:lnSpc>
              <a:buNone/>
            </a:pPr>
            <a:r>
              <a:rPr lang="en-US" sz="2200" b="1" dirty="0">
                <a:solidFill>
                  <a:srgbClr val="E0D6DE"/>
                </a:solidFill>
                <a:latin typeface="Noto Sans TC Bold" pitchFamily="34" charset="0"/>
                <a:ea typeface="Noto Sans TC Bold" pitchFamily="34" charset="-122"/>
              </a:rPr>
              <a:t>Nama : Imam Fathur Rahman</a:t>
            </a:r>
            <a:endParaRPr lang="en-US" sz="2200" dirty="0"/>
          </a:p>
        </p:txBody>
      </p:sp>
      <p:sp>
        <p:nvSpPr>
          <p:cNvPr id="11" name="Minus Sign 10">
            <a:extLst>
              <a:ext uri="{FF2B5EF4-FFF2-40B4-BE49-F238E27FC236}">
                <a16:creationId xmlns:a16="http://schemas.microsoft.com/office/drawing/2014/main" id="{E591BC26-E93E-0C89-DE7D-5D7D8EEB60FD}"/>
              </a:ext>
            </a:extLst>
          </p:cNvPr>
          <p:cNvSpPr/>
          <p:nvPr/>
        </p:nvSpPr>
        <p:spPr>
          <a:xfrm>
            <a:off x="12536905" y="7306389"/>
            <a:ext cx="2286000" cy="1311442"/>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D"/>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41158"/>
            <a:ext cx="13042821" cy="1417558"/>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Pengenalan Fuzzy Inference System (FIS) dan Metode Tsukamoto</a:t>
            </a:r>
            <a:endParaRPr lang="en-US" sz="4450" dirty="0"/>
          </a:p>
        </p:txBody>
      </p:sp>
      <p:sp>
        <p:nvSpPr>
          <p:cNvPr id="3" name="Text 1"/>
          <p:cNvSpPr/>
          <p:nvPr/>
        </p:nvSpPr>
        <p:spPr>
          <a:xfrm>
            <a:off x="793790" y="362569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FIS</a:t>
            </a:r>
            <a:endParaRPr lang="en-US" sz="2200" dirty="0"/>
          </a:p>
        </p:txBody>
      </p:sp>
      <p:sp>
        <p:nvSpPr>
          <p:cNvPr id="4" name="Text 2"/>
          <p:cNvSpPr/>
          <p:nvPr/>
        </p:nvSpPr>
        <p:spPr>
          <a:xfrm>
            <a:off x="793790" y="4206835"/>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Sistem inferensi fuzzy (FIS) adalah kerangka kerja komputasi yang mengolah informasi kabur untuk menghasilkan output yang dapat diinterpretasikan. FIS meniru proses pengambilan keputusan manusia dengan menggunakan konsep-konsep seperti himpunan fuzzy, fungsi keanggotaan, dan aturan fuzzy.</a:t>
            </a:r>
            <a:endParaRPr lang="en-US" sz="1750" dirty="0"/>
          </a:p>
        </p:txBody>
      </p:sp>
      <p:sp>
        <p:nvSpPr>
          <p:cNvPr id="5" name="Text 3"/>
          <p:cNvSpPr/>
          <p:nvPr/>
        </p:nvSpPr>
        <p:spPr>
          <a:xfrm>
            <a:off x="7599521" y="3625691"/>
            <a:ext cx="2835235" cy="354330"/>
          </a:xfrm>
          <a:prstGeom prst="rect">
            <a:avLst/>
          </a:prstGeom>
          <a:noFill/>
          <a:ln/>
        </p:spPr>
        <p:txBody>
          <a:bodyPr wrap="none" lIns="0" tIns="0" rIns="0" bIns="0" rtlCol="0" anchor="t"/>
          <a:lstStyle/>
          <a:p>
            <a:pPr marL="0" indent="0">
              <a:lnSpc>
                <a:spcPts val="2750"/>
              </a:lnSpc>
              <a:buNone/>
            </a:pPr>
            <a:r>
              <a:rPr lang="en-US" sz="2200" dirty="0">
                <a:solidFill>
                  <a:srgbClr val="97B8FF"/>
                </a:solidFill>
                <a:latin typeface="Sora Medium" pitchFamily="34" charset="0"/>
                <a:ea typeface="Sora Medium" pitchFamily="34" charset="-122"/>
                <a:cs typeface="Sora Medium" pitchFamily="34" charset="-120"/>
              </a:rPr>
              <a:t>Metode Tsukamoto</a:t>
            </a:r>
            <a:endParaRPr lang="en-US" sz="2200" dirty="0"/>
          </a:p>
        </p:txBody>
      </p:sp>
      <p:sp>
        <p:nvSpPr>
          <p:cNvPr id="6" name="Text 4"/>
          <p:cNvSpPr/>
          <p:nvPr/>
        </p:nvSpPr>
        <p:spPr>
          <a:xfrm>
            <a:off x="7599521" y="4206835"/>
            <a:ext cx="6244709" cy="2177415"/>
          </a:xfrm>
          <a:prstGeom prst="rect">
            <a:avLst/>
          </a:prstGeom>
          <a:noFill/>
          <a:ln/>
        </p:spPr>
        <p:txBody>
          <a:bodyPr wrap="square" lIns="0" tIns="0" rIns="0" bIns="0" rtlCol="0" anchor="t"/>
          <a:lstStyle/>
          <a:p>
            <a:pPr marL="0" indent="0">
              <a:lnSpc>
                <a:spcPts val="2850"/>
              </a:lnSpc>
              <a:buNone/>
            </a:pPr>
            <a:r>
              <a:rPr lang="en-US" sz="1750" dirty="0">
                <a:solidFill>
                  <a:srgbClr val="E0D6DE"/>
                </a:solidFill>
                <a:latin typeface="Noto Sans TC" pitchFamily="34" charset="0"/>
                <a:ea typeface="Noto Sans TC" pitchFamily="34" charset="-122"/>
                <a:cs typeface="Noto Sans TC" pitchFamily="34" charset="-120"/>
              </a:rPr>
              <a:t>Metode Tsukamoto adalah pendekatan FIS yang menggunakan fungsi keanggotaan berbentuk trapesium untuk mendefinisikan variabel input dan output. Metode ini melibatkan proses inferensi fuzzy yang menghitung derajat keanggotaan setiap aturan dan menentukan output berdasarkan aturan fuzzy yang paling relevan.</a:t>
            </a:r>
            <a:endParaRPr lang="en-US" sz="1750" dirty="0"/>
          </a:p>
        </p:txBody>
      </p:sp>
      <p:sp>
        <p:nvSpPr>
          <p:cNvPr id="7" name="Minus Sign 6">
            <a:extLst>
              <a:ext uri="{FF2B5EF4-FFF2-40B4-BE49-F238E27FC236}">
                <a16:creationId xmlns:a16="http://schemas.microsoft.com/office/drawing/2014/main" id="{880895C7-805F-7886-DD46-A889A8BF75AB}"/>
              </a:ext>
            </a:extLst>
          </p:cNvPr>
          <p:cNvSpPr/>
          <p:nvPr/>
        </p:nvSpPr>
        <p:spPr>
          <a:xfrm>
            <a:off x="12524873" y="7146758"/>
            <a:ext cx="2310063" cy="1672389"/>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D"/>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2324" y="1024652"/>
            <a:ext cx="7692152" cy="1944172"/>
          </a:xfrm>
          <a:prstGeom prst="rect">
            <a:avLst/>
          </a:prstGeom>
          <a:noFill/>
          <a:ln/>
        </p:spPr>
        <p:txBody>
          <a:bodyPr wrap="square" lIns="0" tIns="0" rIns="0" bIns="0" rtlCol="0" anchor="t"/>
          <a:lstStyle/>
          <a:p>
            <a:pPr marL="0" indent="0">
              <a:lnSpc>
                <a:spcPts val="5100"/>
              </a:lnSpc>
              <a:buNone/>
            </a:pPr>
            <a:r>
              <a:rPr lang="en-US" sz="4050" dirty="0">
                <a:solidFill>
                  <a:srgbClr val="97B8FF"/>
                </a:solidFill>
                <a:latin typeface="Sora Medium" pitchFamily="34" charset="0"/>
                <a:ea typeface="Sora Medium" pitchFamily="34" charset="-122"/>
                <a:cs typeface="Sora Medium" pitchFamily="34" charset="-120"/>
              </a:rPr>
              <a:t>Pendefinisian Variabel Input (Pendapatan Bulanan, Utang, Riwayat Kredit)</a:t>
            </a:r>
            <a:endParaRPr lang="en-US" sz="4050" dirty="0"/>
          </a:p>
        </p:txBody>
      </p:sp>
      <p:sp>
        <p:nvSpPr>
          <p:cNvPr id="4" name="Shape 1"/>
          <p:cNvSpPr/>
          <p:nvPr/>
        </p:nvSpPr>
        <p:spPr>
          <a:xfrm>
            <a:off x="6212324" y="3279934"/>
            <a:ext cx="3742373" cy="2190631"/>
          </a:xfrm>
          <a:prstGeom prst="roundRect">
            <a:avLst>
              <a:gd name="adj" fmla="val 1420"/>
            </a:avLst>
          </a:prstGeom>
          <a:solidFill>
            <a:srgbClr val="26262B"/>
          </a:solidFill>
          <a:ln/>
        </p:spPr>
      </p:sp>
      <p:sp>
        <p:nvSpPr>
          <p:cNvPr id="5" name="Text 2"/>
          <p:cNvSpPr/>
          <p:nvPr/>
        </p:nvSpPr>
        <p:spPr>
          <a:xfrm>
            <a:off x="6419731" y="3487341"/>
            <a:ext cx="2692598" cy="324088"/>
          </a:xfrm>
          <a:prstGeom prst="rect">
            <a:avLst/>
          </a:prstGeom>
          <a:noFill/>
          <a:ln/>
        </p:spPr>
        <p:txBody>
          <a:bodyPr wrap="none" lIns="0" tIns="0" rIns="0" bIns="0" rtlCol="0" anchor="t"/>
          <a:lstStyle/>
          <a:p>
            <a:pPr marL="0" indent="0">
              <a:lnSpc>
                <a:spcPts val="2550"/>
              </a:lnSpc>
              <a:buNone/>
            </a:pPr>
            <a:r>
              <a:rPr lang="en-US" sz="2000" dirty="0">
                <a:solidFill>
                  <a:srgbClr val="E0D6DE"/>
                </a:solidFill>
                <a:latin typeface="Sora Medium" pitchFamily="34" charset="0"/>
                <a:ea typeface="Sora Medium" pitchFamily="34" charset="-122"/>
                <a:cs typeface="Sora Medium" pitchFamily="34" charset="-120"/>
              </a:rPr>
              <a:t>Pendapatan Bulanan</a:t>
            </a:r>
            <a:endParaRPr lang="en-US" sz="2000" dirty="0"/>
          </a:p>
        </p:txBody>
      </p:sp>
      <p:sp>
        <p:nvSpPr>
          <p:cNvPr id="6" name="Text 3"/>
          <p:cNvSpPr/>
          <p:nvPr/>
        </p:nvSpPr>
        <p:spPr>
          <a:xfrm>
            <a:off x="6419731" y="3935849"/>
            <a:ext cx="3327559" cy="1327309"/>
          </a:xfrm>
          <a:prstGeom prst="rect">
            <a:avLst/>
          </a:prstGeom>
          <a:noFill/>
          <a:ln/>
        </p:spPr>
        <p:txBody>
          <a:bodyPr wrap="square" lIns="0" tIns="0" rIns="0" bIns="0" rtlCol="0" anchor="t"/>
          <a:lstStyle/>
          <a:p>
            <a:pPr marL="0" indent="0">
              <a:lnSpc>
                <a:spcPts val="2600"/>
              </a:lnSpc>
              <a:buNone/>
            </a:pPr>
            <a:r>
              <a:rPr lang="en-US" sz="1600" dirty="0">
                <a:solidFill>
                  <a:srgbClr val="E0D6DE"/>
                </a:solidFill>
                <a:latin typeface="Noto Sans TC" pitchFamily="34" charset="0"/>
                <a:ea typeface="Noto Sans TC" pitchFamily="34" charset="-122"/>
                <a:cs typeface="Noto Sans TC" pitchFamily="34" charset="-120"/>
              </a:rPr>
              <a:t>Variabel ini merepresentasikan jumlah pendapatan yang diterima per bulan oleh calon penerima kredit.</a:t>
            </a:r>
            <a:endParaRPr lang="en-US" sz="1600" dirty="0"/>
          </a:p>
        </p:txBody>
      </p:sp>
      <p:sp>
        <p:nvSpPr>
          <p:cNvPr id="7" name="Shape 4"/>
          <p:cNvSpPr/>
          <p:nvPr/>
        </p:nvSpPr>
        <p:spPr>
          <a:xfrm>
            <a:off x="10162103" y="3279934"/>
            <a:ext cx="3742373" cy="2190631"/>
          </a:xfrm>
          <a:prstGeom prst="roundRect">
            <a:avLst>
              <a:gd name="adj" fmla="val 1420"/>
            </a:avLst>
          </a:prstGeom>
          <a:solidFill>
            <a:srgbClr val="26262B"/>
          </a:solidFill>
          <a:ln/>
        </p:spPr>
      </p:sp>
      <p:sp>
        <p:nvSpPr>
          <p:cNvPr id="8" name="Text 5"/>
          <p:cNvSpPr/>
          <p:nvPr/>
        </p:nvSpPr>
        <p:spPr>
          <a:xfrm>
            <a:off x="10369510" y="3487341"/>
            <a:ext cx="2592705" cy="324088"/>
          </a:xfrm>
          <a:prstGeom prst="rect">
            <a:avLst/>
          </a:prstGeom>
          <a:noFill/>
          <a:ln/>
        </p:spPr>
        <p:txBody>
          <a:bodyPr wrap="none" lIns="0" tIns="0" rIns="0" bIns="0" rtlCol="0" anchor="t"/>
          <a:lstStyle/>
          <a:p>
            <a:pPr marL="0" indent="0">
              <a:lnSpc>
                <a:spcPts val="2550"/>
              </a:lnSpc>
              <a:buNone/>
            </a:pPr>
            <a:r>
              <a:rPr lang="en-US" sz="2000" dirty="0">
                <a:solidFill>
                  <a:srgbClr val="E0D6DE"/>
                </a:solidFill>
                <a:latin typeface="Sora Medium" pitchFamily="34" charset="0"/>
                <a:ea typeface="Sora Medium" pitchFamily="34" charset="-122"/>
                <a:cs typeface="Sora Medium" pitchFamily="34" charset="-120"/>
              </a:rPr>
              <a:t>Utang</a:t>
            </a:r>
            <a:endParaRPr lang="en-US" sz="2000" dirty="0"/>
          </a:p>
        </p:txBody>
      </p:sp>
      <p:sp>
        <p:nvSpPr>
          <p:cNvPr id="9" name="Text 6"/>
          <p:cNvSpPr/>
          <p:nvPr/>
        </p:nvSpPr>
        <p:spPr>
          <a:xfrm>
            <a:off x="10369510" y="3935849"/>
            <a:ext cx="3327559" cy="995482"/>
          </a:xfrm>
          <a:prstGeom prst="rect">
            <a:avLst/>
          </a:prstGeom>
          <a:noFill/>
          <a:ln/>
        </p:spPr>
        <p:txBody>
          <a:bodyPr wrap="square" lIns="0" tIns="0" rIns="0" bIns="0" rtlCol="0" anchor="t"/>
          <a:lstStyle/>
          <a:p>
            <a:pPr marL="0" indent="0">
              <a:lnSpc>
                <a:spcPts val="2600"/>
              </a:lnSpc>
              <a:buNone/>
            </a:pPr>
            <a:r>
              <a:rPr lang="en-US" sz="1600" dirty="0">
                <a:solidFill>
                  <a:srgbClr val="E0D6DE"/>
                </a:solidFill>
                <a:latin typeface="Noto Sans TC" pitchFamily="34" charset="0"/>
                <a:ea typeface="Noto Sans TC" pitchFamily="34" charset="-122"/>
                <a:cs typeface="Noto Sans TC" pitchFamily="34" charset="-120"/>
              </a:rPr>
              <a:t>Variabel ini menunjukkan jumlah total utang yang dimiliki calon penerima kredit.</a:t>
            </a:r>
            <a:endParaRPr lang="en-US" sz="1600" dirty="0"/>
          </a:p>
        </p:txBody>
      </p:sp>
      <p:sp>
        <p:nvSpPr>
          <p:cNvPr id="10" name="Shape 7"/>
          <p:cNvSpPr/>
          <p:nvPr/>
        </p:nvSpPr>
        <p:spPr>
          <a:xfrm>
            <a:off x="6212324" y="5677972"/>
            <a:ext cx="7692152" cy="1526977"/>
          </a:xfrm>
          <a:prstGeom prst="roundRect">
            <a:avLst>
              <a:gd name="adj" fmla="val 2038"/>
            </a:avLst>
          </a:prstGeom>
          <a:solidFill>
            <a:srgbClr val="26262B"/>
          </a:solidFill>
          <a:ln/>
        </p:spPr>
      </p:sp>
      <p:sp>
        <p:nvSpPr>
          <p:cNvPr id="11" name="Text 8"/>
          <p:cNvSpPr/>
          <p:nvPr/>
        </p:nvSpPr>
        <p:spPr>
          <a:xfrm>
            <a:off x="6419731" y="5885378"/>
            <a:ext cx="2592705" cy="324088"/>
          </a:xfrm>
          <a:prstGeom prst="rect">
            <a:avLst/>
          </a:prstGeom>
          <a:noFill/>
          <a:ln/>
        </p:spPr>
        <p:txBody>
          <a:bodyPr wrap="none" lIns="0" tIns="0" rIns="0" bIns="0" rtlCol="0" anchor="t"/>
          <a:lstStyle/>
          <a:p>
            <a:pPr marL="0" indent="0">
              <a:lnSpc>
                <a:spcPts val="2550"/>
              </a:lnSpc>
              <a:buNone/>
            </a:pPr>
            <a:r>
              <a:rPr lang="en-US" sz="2000" dirty="0">
                <a:solidFill>
                  <a:srgbClr val="E0D6DE"/>
                </a:solidFill>
                <a:latin typeface="Sora Medium" pitchFamily="34" charset="0"/>
                <a:ea typeface="Sora Medium" pitchFamily="34" charset="-122"/>
                <a:cs typeface="Sora Medium" pitchFamily="34" charset="-120"/>
              </a:rPr>
              <a:t>Riwayat Kredit</a:t>
            </a:r>
            <a:endParaRPr lang="en-US" sz="2000" dirty="0"/>
          </a:p>
        </p:txBody>
      </p:sp>
      <p:sp>
        <p:nvSpPr>
          <p:cNvPr id="12" name="Text 9"/>
          <p:cNvSpPr/>
          <p:nvPr/>
        </p:nvSpPr>
        <p:spPr>
          <a:xfrm>
            <a:off x="6419731" y="6333887"/>
            <a:ext cx="7277338" cy="663654"/>
          </a:xfrm>
          <a:prstGeom prst="rect">
            <a:avLst/>
          </a:prstGeom>
          <a:noFill/>
          <a:ln/>
        </p:spPr>
        <p:txBody>
          <a:bodyPr wrap="square" lIns="0" tIns="0" rIns="0" bIns="0" rtlCol="0" anchor="t"/>
          <a:lstStyle/>
          <a:p>
            <a:pPr marL="0" indent="0">
              <a:lnSpc>
                <a:spcPts val="2600"/>
              </a:lnSpc>
              <a:buNone/>
            </a:pPr>
            <a:r>
              <a:rPr lang="en-US" sz="1600" dirty="0">
                <a:solidFill>
                  <a:srgbClr val="E0D6DE"/>
                </a:solidFill>
                <a:latin typeface="Noto Sans TC" pitchFamily="34" charset="0"/>
                <a:ea typeface="Noto Sans TC" pitchFamily="34" charset="-122"/>
                <a:cs typeface="Noto Sans TC" pitchFamily="34" charset="-120"/>
              </a:rPr>
              <a:t>Variabel ini mencerminkan catatan pembayaran kredit di masa lalu, termasuk keterlambatan pembayaran atau pembayaran yang tepat waktu.</a:t>
            </a:r>
            <a:endParaRPr lang="en-US" sz="1600" dirty="0"/>
          </a:p>
        </p:txBody>
      </p:sp>
      <p:sp>
        <p:nvSpPr>
          <p:cNvPr id="13" name="Minus Sign 12">
            <a:extLst>
              <a:ext uri="{FF2B5EF4-FFF2-40B4-BE49-F238E27FC236}">
                <a16:creationId xmlns:a16="http://schemas.microsoft.com/office/drawing/2014/main" id="{88399F44-F903-27B4-A30A-DC86E5F07C59}"/>
              </a:ext>
            </a:extLst>
          </p:cNvPr>
          <p:cNvSpPr/>
          <p:nvPr/>
        </p:nvSpPr>
        <p:spPr>
          <a:xfrm>
            <a:off x="12326049" y="7249392"/>
            <a:ext cx="2549536" cy="1400501"/>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D"/>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7348" y="698183"/>
            <a:ext cx="7769304" cy="1841302"/>
          </a:xfrm>
          <a:prstGeom prst="rect">
            <a:avLst/>
          </a:prstGeom>
          <a:noFill/>
          <a:ln/>
        </p:spPr>
        <p:txBody>
          <a:bodyPr wrap="square" lIns="0" tIns="0" rIns="0" bIns="0" rtlCol="0" anchor="t"/>
          <a:lstStyle/>
          <a:p>
            <a:pPr marL="0" indent="0">
              <a:lnSpc>
                <a:spcPts val="4800"/>
              </a:lnSpc>
              <a:buNone/>
            </a:pPr>
            <a:r>
              <a:rPr lang="en-US" sz="3850" dirty="0">
                <a:solidFill>
                  <a:srgbClr val="97B8FF"/>
                </a:solidFill>
                <a:latin typeface="Sora Medium" pitchFamily="34" charset="0"/>
                <a:ea typeface="Sora Medium" pitchFamily="34" charset="-122"/>
                <a:cs typeface="Sora Medium" pitchFamily="34" charset="-120"/>
              </a:rPr>
              <a:t>Pembentukan Fungsi Keanggotaan untuk Setiap Variabel Input</a:t>
            </a:r>
            <a:endParaRPr lang="en-US" sz="3850" dirty="0"/>
          </a:p>
        </p:txBody>
      </p:sp>
      <p:pic>
        <p:nvPicPr>
          <p:cNvPr id="4" name="Image 1" descr="preencoded.png"/>
          <p:cNvPicPr>
            <a:picLocks noChangeAspect="1"/>
          </p:cNvPicPr>
          <p:nvPr/>
        </p:nvPicPr>
        <p:blipFill>
          <a:blip r:embed="rId4"/>
          <a:stretch>
            <a:fillRect/>
          </a:stretch>
        </p:blipFill>
        <p:spPr>
          <a:xfrm>
            <a:off x="687348" y="2834045"/>
            <a:ext cx="490895" cy="490895"/>
          </a:xfrm>
          <a:prstGeom prst="rect">
            <a:avLst/>
          </a:prstGeom>
        </p:spPr>
      </p:pic>
      <p:sp>
        <p:nvSpPr>
          <p:cNvPr id="5" name="Text 1"/>
          <p:cNvSpPr/>
          <p:nvPr/>
        </p:nvSpPr>
        <p:spPr>
          <a:xfrm>
            <a:off x="687348" y="3521273"/>
            <a:ext cx="2549128" cy="306824"/>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Pendapatan Bulanan</a:t>
            </a:r>
            <a:endParaRPr lang="en-US" sz="1900" dirty="0"/>
          </a:p>
        </p:txBody>
      </p:sp>
      <p:sp>
        <p:nvSpPr>
          <p:cNvPr id="6" name="Text 2"/>
          <p:cNvSpPr/>
          <p:nvPr/>
        </p:nvSpPr>
        <p:spPr>
          <a:xfrm>
            <a:off x="687348" y="3945850"/>
            <a:ext cx="3737372" cy="942261"/>
          </a:xfrm>
          <a:prstGeom prst="rect">
            <a:avLst/>
          </a:prstGeom>
          <a:noFill/>
          <a:ln/>
        </p:spPr>
        <p:txBody>
          <a:bodyPr wrap="squar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Fungsi keanggotaan untuk pendapatan bulanan dapat didefinisikan sebagai rendah, sedang, dan tinggi.</a:t>
            </a:r>
            <a:endParaRPr lang="en-US" sz="1500" dirty="0"/>
          </a:p>
        </p:txBody>
      </p:sp>
      <p:pic>
        <p:nvPicPr>
          <p:cNvPr id="7" name="Image 2" descr="preencoded.png"/>
          <p:cNvPicPr>
            <a:picLocks noChangeAspect="1"/>
          </p:cNvPicPr>
          <p:nvPr/>
        </p:nvPicPr>
        <p:blipFill>
          <a:blip r:embed="rId4"/>
          <a:stretch>
            <a:fillRect/>
          </a:stretch>
        </p:blipFill>
        <p:spPr>
          <a:xfrm>
            <a:off x="4719280" y="2834045"/>
            <a:ext cx="490895" cy="490895"/>
          </a:xfrm>
          <a:prstGeom prst="rect">
            <a:avLst/>
          </a:prstGeom>
        </p:spPr>
      </p:pic>
      <p:sp>
        <p:nvSpPr>
          <p:cNvPr id="8" name="Text 3"/>
          <p:cNvSpPr/>
          <p:nvPr/>
        </p:nvSpPr>
        <p:spPr>
          <a:xfrm>
            <a:off x="4719280" y="3521273"/>
            <a:ext cx="2454831" cy="306824"/>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Utang</a:t>
            </a:r>
            <a:endParaRPr lang="en-US" sz="1900" dirty="0"/>
          </a:p>
        </p:txBody>
      </p:sp>
      <p:sp>
        <p:nvSpPr>
          <p:cNvPr id="9" name="Text 4"/>
          <p:cNvSpPr/>
          <p:nvPr/>
        </p:nvSpPr>
        <p:spPr>
          <a:xfrm>
            <a:off x="4719280" y="3945850"/>
            <a:ext cx="3737372" cy="942261"/>
          </a:xfrm>
          <a:prstGeom prst="rect">
            <a:avLst/>
          </a:prstGeom>
          <a:noFill/>
          <a:ln/>
        </p:spPr>
        <p:txBody>
          <a:bodyPr wrap="squar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Fungsi keanggotaan untuk utang dapat didefinisikan sebagai rendah, sedang, dan tinggi.</a:t>
            </a:r>
            <a:endParaRPr lang="en-US" sz="1500" dirty="0"/>
          </a:p>
        </p:txBody>
      </p:sp>
      <p:pic>
        <p:nvPicPr>
          <p:cNvPr id="10" name="Image 3" descr="preencoded.png"/>
          <p:cNvPicPr>
            <a:picLocks noChangeAspect="1"/>
          </p:cNvPicPr>
          <p:nvPr/>
        </p:nvPicPr>
        <p:blipFill>
          <a:blip r:embed="rId4"/>
          <a:stretch>
            <a:fillRect/>
          </a:stretch>
        </p:blipFill>
        <p:spPr>
          <a:xfrm>
            <a:off x="687348" y="5477232"/>
            <a:ext cx="490895" cy="490895"/>
          </a:xfrm>
          <a:prstGeom prst="rect">
            <a:avLst/>
          </a:prstGeom>
        </p:spPr>
      </p:pic>
      <p:sp>
        <p:nvSpPr>
          <p:cNvPr id="11" name="Text 5"/>
          <p:cNvSpPr/>
          <p:nvPr/>
        </p:nvSpPr>
        <p:spPr>
          <a:xfrm>
            <a:off x="687348" y="6164461"/>
            <a:ext cx="2454831" cy="306824"/>
          </a:xfrm>
          <a:prstGeom prst="rect">
            <a:avLst/>
          </a:prstGeom>
          <a:noFill/>
          <a:ln/>
        </p:spPr>
        <p:txBody>
          <a:bodyPr wrap="none" lIns="0" tIns="0" rIns="0" bIns="0" rtlCol="0" anchor="t"/>
          <a:lstStyle/>
          <a:p>
            <a:pPr marL="0" indent="0" algn="l">
              <a:lnSpc>
                <a:spcPts val="2400"/>
              </a:lnSpc>
              <a:buNone/>
            </a:pPr>
            <a:r>
              <a:rPr lang="en-US" sz="1900" dirty="0">
                <a:solidFill>
                  <a:srgbClr val="E0D6DE"/>
                </a:solidFill>
                <a:latin typeface="Sora Medium" pitchFamily="34" charset="0"/>
                <a:ea typeface="Sora Medium" pitchFamily="34" charset="-122"/>
                <a:cs typeface="Sora Medium" pitchFamily="34" charset="-120"/>
              </a:rPr>
              <a:t>Riwayat Kredit</a:t>
            </a:r>
            <a:endParaRPr lang="en-US" sz="1900" dirty="0"/>
          </a:p>
        </p:txBody>
      </p:sp>
      <p:sp>
        <p:nvSpPr>
          <p:cNvPr id="12" name="Text 6"/>
          <p:cNvSpPr/>
          <p:nvPr/>
        </p:nvSpPr>
        <p:spPr>
          <a:xfrm>
            <a:off x="687348" y="6589038"/>
            <a:ext cx="3737372" cy="942261"/>
          </a:xfrm>
          <a:prstGeom prst="rect">
            <a:avLst/>
          </a:prstGeom>
          <a:noFill/>
          <a:ln/>
        </p:spPr>
        <p:txBody>
          <a:bodyPr wrap="square" lIns="0" tIns="0" rIns="0" bIns="0" rtlCol="0" anchor="t"/>
          <a:lstStyle/>
          <a:p>
            <a:pPr marL="0" indent="0" algn="l">
              <a:lnSpc>
                <a:spcPts val="2450"/>
              </a:lnSpc>
              <a:buNone/>
            </a:pPr>
            <a:r>
              <a:rPr lang="en-US" sz="1500" dirty="0">
                <a:solidFill>
                  <a:srgbClr val="E0D6DE"/>
                </a:solidFill>
                <a:latin typeface="Noto Sans TC" pitchFamily="34" charset="0"/>
                <a:ea typeface="Noto Sans TC" pitchFamily="34" charset="-122"/>
                <a:cs typeface="Noto Sans TC" pitchFamily="34" charset="-120"/>
              </a:rPr>
              <a:t>Fungsi keanggotaan untuk riwayat kredit dapat didefinisikan sebagai baik, sedang, dan buruk.</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19932" y="621149"/>
            <a:ext cx="7876937" cy="1131332"/>
          </a:xfrm>
          <a:prstGeom prst="rect">
            <a:avLst/>
          </a:prstGeom>
          <a:noFill/>
          <a:ln/>
        </p:spPr>
        <p:txBody>
          <a:bodyPr wrap="square" lIns="0" tIns="0" rIns="0" bIns="0" rtlCol="0" anchor="t"/>
          <a:lstStyle/>
          <a:p>
            <a:pPr marL="0" indent="0">
              <a:lnSpc>
                <a:spcPts val="4450"/>
              </a:lnSpc>
              <a:buNone/>
            </a:pPr>
            <a:r>
              <a:rPr lang="en-US" sz="3550" dirty="0">
                <a:solidFill>
                  <a:srgbClr val="97B8FF"/>
                </a:solidFill>
                <a:latin typeface="Sora Medium" pitchFamily="34" charset="0"/>
                <a:ea typeface="Sora Medium" pitchFamily="34" charset="-122"/>
                <a:cs typeface="Sora Medium" pitchFamily="34" charset="-120"/>
              </a:rPr>
              <a:t>Proses Inferensi Fuzzy dengan Metode Tsukamoto</a:t>
            </a:r>
            <a:endParaRPr lang="en-US" sz="3550" dirty="0"/>
          </a:p>
        </p:txBody>
      </p:sp>
      <p:sp>
        <p:nvSpPr>
          <p:cNvPr id="4" name="Shape 1"/>
          <p:cNvSpPr/>
          <p:nvPr/>
        </p:nvSpPr>
        <p:spPr>
          <a:xfrm>
            <a:off x="6379964" y="2023943"/>
            <a:ext cx="22860" cy="5584388"/>
          </a:xfrm>
          <a:prstGeom prst="roundRect">
            <a:avLst>
              <a:gd name="adj" fmla="val 118794"/>
            </a:avLst>
          </a:prstGeom>
          <a:solidFill>
            <a:srgbClr val="3F3F44"/>
          </a:solidFill>
          <a:ln/>
        </p:spPr>
      </p:sp>
      <p:sp>
        <p:nvSpPr>
          <p:cNvPr id="5" name="Shape 2"/>
          <p:cNvSpPr/>
          <p:nvPr/>
        </p:nvSpPr>
        <p:spPr>
          <a:xfrm>
            <a:off x="6572190" y="2419707"/>
            <a:ext cx="633532" cy="22860"/>
          </a:xfrm>
          <a:prstGeom prst="roundRect">
            <a:avLst>
              <a:gd name="adj" fmla="val 118794"/>
            </a:avLst>
          </a:prstGeom>
          <a:solidFill>
            <a:srgbClr val="3F3F44"/>
          </a:solidFill>
          <a:ln/>
        </p:spPr>
      </p:sp>
      <p:sp>
        <p:nvSpPr>
          <p:cNvPr id="6" name="Shape 3"/>
          <p:cNvSpPr/>
          <p:nvPr/>
        </p:nvSpPr>
        <p:spPr>
          <a:xfrm>
            <a:off x="6187738" y="2227540"/>
            <a:ext cx="407313" cy="407313"/>
          </a:xfrm>
          <a:prstGeom prst="roundRect">
            <a:avLst>
              <a:gd name="adj" fmla="val 6667"/>
            </a:avLst>
          </a:prstGeom>
          <a:solidFill>
            <a:srgbClr val="26262B"/>
          </a:solidFill>
          <a:ln/>
        </p:spPr>
      </p:sp>
      <p:sp>
        <p:nvSpPr>
          <p:cNvPr id="7" name="Text 4"/>
          <p:cNvSpPr/>
          <p:nvPr/>
        </p:nvSpPr>
        <p:spPr>
          <a:xfrm>
            <a:off x="6333946" y="2295406"/>
            <a:ext cx="114895" cy="271582"/>
          </a:xfrm>
          <a:prstGeom prst="rect">
            <a:avLst/>
          </a:prstGeom>
          <a:noFill/>
          <a:ln/>
        </p:spPr>
        <p:txBody>
          <a:bodyPr wrap="none" lIns="0" tIns="0" rIns="0" bIns="0" rtlCol="0" anchor="t"/>
          <a:lstStyle/>
          <a:p>
            <a:pPr marL="0" indent="0" algn="ctr">
              <a:lnSpc>
                <a:spcPts val="2100"/>
              </a:lnSpc>
              <a:buNone/>
            </a:pPr>
            <a:r>
              <a:rPr lang="en-US" sz="2100" dirty="0">
                <a:solidFill>
                  <a:srgbClr val="E0D6DE"/>
                </a:solidFill>
                <a:latin typeface="Sora Medium" pitchFamily="34" charset="0"/>
                <a:ea typeface="Sora Medium" pitchFamily="34" charset="-122"/>
                <a:cs typeface="Sora Medium" pitchFamily="34" charset="-120"/>
              </a:rPr>
              <a:t>1</a:t>
            </a:r>
            <a:endParaRPr lang="en-US" sz="2100" dirty="0"/>
          </a:p>
        </p:txBody>
      </p:sp>
      <p:sp>
        <p:nvSpPr>
          <p:cNvPr id="8" name="Text 5"/>
          <p:cNvSpPr/>
          <p:nvPr/>
        </p:nvSpPr>
        <p:spPr>
          <a:xfrm>
            <a:off x="7387114" y="2204918"/>
            <a:ext cx="2263021" cy="282893"/>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1. Aktifasi Aturan</a:t>
            </a:r>
            <a:endParaRPr lang="en-US" sz="1750" dirty="0"/>
          </a:p>
        </p:txBody>
      </p:sp>
      <p:sp>
        <p:nvSpPr>
          <p:cNvPr id="9" name="Text 6"/>
          <p:cNvSpPr/>
          <p:nvPr/>
        </p:nvSpPr>
        <p:spPr>
          <a:xfrm>
            <a:off x="7387114" y="2596396"/>
            <a:ext cx="6609755" cy="289679"/>
          </a:xfrm>
          <a:prstGeom prst="rect">
            <a:avLst/>
          </a:prstGeom>
          <a:noFill/>
          <a:ln/>
        </p:spPr>
        <p:txBody>
          <a:bodyPr wrap="non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Aturan fuzzy diaktifkan berdasarkan nilai keanggotaan variabel input.</a:t>
            </a:r>
            <a:endParaRPr lang="en-US" sz="1400" dirty="0"/>
          </a:p>
        </p:txBody>
      </p:sp>
      <p:sp>
        <p:nvSpPr>
          <p:cNvPr id="10" name="Shape 7"/>
          <p:cNvSpPr/>
          <p:nvPr/>
        </p:nvSpPr>
        <p:spPr>
          <a:xfrm>
            <a:off x="6572190" y="3643789"/>
            <a:ext cx="633532" cy="22860"/>
          </a:xfrm>
          <a:prstGeom prst="roundRect">
            <a:avLst>
              <a:gd name="adj" fmla="val 118794"/>
            </a:avLst>
          </a:prstGeom>
          <a:solidFill>
            <a:srgbClr val="3F3F44"/>
          </a:solidFill>
          <a:ln/>
        </p:spPr>
      </p:sp>
      <p:sp>
        <p:nvSpPr>
          <p:cNvPr id="11" name="Shape 8"/>
          <p:cNvSpPr/>
          <p:nvPr/>
        </p:nvSpPr>
        <p:spPr>
          <a:xfrm>
            <a:off x="6187738" y="3451622"/>
            <a:ext cx="407313" cy="407313"/>
          </a:xfrm>
          <a:prstGeom prst="roundRect">
            <a:avLst>
              <a:gd name="adj" fmla="val 6667"/>
            </a:avLst>
          </a:prstGeom>
          <a:solidFill>
            <a:srgbClr val="26262B"/>
          </a:solidFill>
          <a:ln/>
        </p:spPr>
      </p:sp>
      <p:sp>
        <p:nvSpPr>
          <p:cNvPr id="12" name="Text 9"/>
          <p:cNvSpPr/>
          <p:nvPr/>
        </p:nvSpPr>
        <p:spPr>
          <a:xfrm>
            <a:off x="6306800" y="3519488"/>
            <a:ext cx="169188" cy="271582"/>
          </a:xfrm>
          <a:prstGeom prst="rect">
            <a:avLst/>
          </a:prstGeom>
          <a:noFill/>
          <a:ln/>
        </p:spPr>
        <p:txBody>
          <a:bodyPr wrap="none" lIns="0" tIns="0" rIns="0" bIns="0" rtlCol="0" anchor="t"/>
          <a:lstStyle/>
          <a:p>
            <a:pPr marL="0" indent="0" algn="ctr">
              <a:lnSpc>
                <a:spcPts val="2100"/>
              </a:lnSpc>
              <a:buNone/>
            </a:pPr>
            <a:r>
              <a:rPr lang="en-US" sz="2100" dirty="0">
                <a:solidFill>
                  <a:srgbClr val="E0D6DE"/>
                </a:solidFill>
                <a:latin typeface="Sora Medium" pitchFamily="34" charset="0"/>
                <a:ea typeface="Sora Medium" pitchFamily="34" charset="-122"/>
                <a:cs typeface="Sora Medium" pitchFamily="34" charset="-120"/>
              </a:rPr>
              <a:t>2</a:t>
            </a:r>
            <a:endParaRPr lang="en-US" sz="2100" dirty="0"/>
          </a:p>
        </p:txBody>
      </p:sp>
      <p:sp>
        <p:nvSpPr>
          <p:cNvPr id="13" name="Text 10"/>
          <p:cNvSpPr/>
          <p:nvPr/>
        </p:nvSpPr>
        <p:spPr>
          <a:xfrm>
            <a:off x="7387114" y="3429000"/>
            <a:ext cx="2263021" cy="282893"/>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2. Agregasi Aturan</a:t>
            </a:r>
            <a:endParaRPr lang="en-US" sz="1750" dirty="0"/>
          </a:p>
        </p:txBody>
      </p:sp>
      <p:sp>
        <p:nvSpPr>
          <p:cNvPr id="14" name="Text 11"/>
          <p:cNvSpPr/>
          <p:nvPr/>
        </p:nvSpPr>
        <p:spPr>
          <a:xfrm>
            <a:off x="7387114" y="3820478"/>
            <a:ext cx="6609755" cy="579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Derajat keanggotaan setiap aturan dihitung dan digabungkan berdasarkan operator fuzzy AND atau OR.</a:t>
            </a:r>
            <a:endParaRPr lang="en-US" sz="1400" dirty="0"/>
          </a:p>
        </p:txBody>
      </p:sp>
      <p:sp>
        <p:nvSpPr>
          <p:cNvPr id="15" name="Shape 12"/>
          <p:cNvSpPr/>
          <p:nvPr/>
        </p:nvSpPr>
        <p:spPr>
          <a:xfrm>
            <a:off x="6572190" y="5157549"/>
            <a:ext cx="633532" cy="22860"/>
          </a:xfrm>
          <a:prstGeom prst="roundRect">
            <a:avLst>
              <a:gd name="adj" fmla="val 118794"/>
            </a:avLst>
          </a:prstGeom>
          <a:solidFill>
            <a:srgbClr val="3F3F44"/>
          </a:solidFill>
          <a:ln/>
        </p:spPr>
      </p:sp>
      <p:sp>
        <p:nvSpPr>
          <p:cNvPr id="16" name="Shape 13"/>
          <p:cNvSpPr/>
          <p:nvPr/>
        </p:nvSpPr>
        <p:spPr>
          <a:xfrm>
            <a:off x="6187738" y="4965383"/>
            <a:ext cx="407313" cy="407313"/>
          </a:xfrm>
          <a:prstGeom prst="roundRect">
            <a:avLst>
              <a:gd name="adj" fmla="val 6667"/>
            </a:avLst>
          </a:prstGeom>
          <a:solidFill>
            <a:srgbClr val="26262B"/>
          </a:solidFill>
          <a:ln/>
        </p:spPr>
      </p:sp>
      <p:sp>
        <p:nvSpPr>
          <p:cNvPr id="17" name="Text 14"/>
          <p:cNvSpPr/>
          <p:nvPr/>
        </p:nvSpPr>
        <p:spPr>
          <a:xfrm>
            <a:off x="6307157" y="5033248"/>
            <a:ext cx="168354" cy="271582"/>
          </a:xfrm>
          <a:prstGeom prst="rect">
            <a:avLst/>
          </a:prstGeom>
          <a:noFill/>
          <a:ln/>
        </p:spPr>
        <p:txBody>
          <a:bodyPr wrap="none" lIns="0" tIns="0" rIns="0" bIns="0" rtlCol="0" anchor="t"/>
          <a:lstStyle/>
          <a:p>
            <a:pPr marL="0" indent="0" algn="ctr">
              <a:lnSpc>
                <a:spcPts val="2100"/>
              </a:lnSpc>
              <a:buNone/>
            </a:pPr>
            <a:r>
              <a:rPr lang="en-US" sz="2100" dirty="0">
                <a:solidFill>
                  <a:srgbClr val="E0D6DE"/>
                </a:solidFill>
                <a:latin typeface="Sora Medium" pitchFamily="34" charset="0"/>
                <a:ea typeface="Sora Medium" pitchFamily="34" charset="-122"/>
                <a:cs typeface="Sora Medium" pitchFamily="34" charset="-120"/>
              </a:rPr>
              <a:t>3</a:t>
            </a:r>
            <a:endParaRPr lang="en-US" sz="2100" dirty="0"/>
          </a:p>
        </p:txBody>
      </p:sp>
      <p:sp>
        <p:nvSpPr>
          <p:cNvPr id="18" name="Text 15"/>
          <p:cNvSpPr/>
          <p:nvPr/>
        </p:nvSpPr>
        <p:spPr>
          <a:xfrm>
            <a:off x="7387114" y="4942761"/>
            <a:ext cx="2366963" cy="282893"/>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3. Penentuan Output</a:t>
            </a:r>
            <a:endParaRPr lang="en-US" sz="1750" dirty="0"/>
          </a:p>
        </p:txBody>
      </p:sp>
      <p:sp>
        <p:nvSpPr>
          <p:cNvPr id="19" name="Text 16"/>
          <p:cNvSpPr/>
          <p:nvPr/>
        </p:nvSpPr>
        <p:spPr>
          <a:xfrm>
            <a:off x="7387114" y="5334238"/>
            <a:ext cx="6609755" cy="579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Output fuzzy dihitung berdasarkan aturan yang diaktifkan dan fungsi keanggotaan output yang telah didefinisikan.</a:t>
            </a:r>
            <a:endParaRPr lang="en-US" sz="1400" dirty="0"/>
          </a:p>
        </p:txBody>
      </p:sp>
      <p:sp>
        <p:nvSpPr>
          <p:cNvPr id="20" name="Shape 17"/>
          <p:cNvSpPr/>
          <p:nvPr/>
        </p:nvSpPr>
        <p:spPr>
          <a:xfrm>
            <a:off x="6572190" y="6671310"/>
            <a:ext cx="633532" cy="22860"/>
          </a:xfrm>
          <a:prstGeom prst="roundRect">
            <a:avLst>
              <a:gd name="adj" fmla="val 118794"/>
            </a:avLst>
          </a:prstGeom>
          <a:solidFill>
            <a:srgbClr val="3F3F44"/>
          </a:solidFill>
          <a:ln/>
        </p:spPr>
      </p:sp>
      <p:sp>
        <p:nvSpPr>
          <p:cNvPr id="21" name="Shape 18"/>
          <p:cNvSpPr/>
          <p:nvPr/>
        </p:nvSpPr>
        <p:spPr>
          <a:xfrm>
            <a:off x="6187738" y="6479143"/>
            <a:ext cx="407313" cy="407313"/>
          </a:xfrm>
          <a:prstGeom prst="roundRect">
            <a:avLst>
              <a:gd name="adj" fmla="val 6667"/>
            </a:avLst>
          </a:prstGeom>
          <a:solidFill>
            <a:srgbClr val="26262B"/>
          </a:solidFill>
          <a:ln/>
        </p:spPr>
      </p:sp>
      <p:sp>
        <p:nvSpPr>
          <p:cNvPr id="22" name="Text 19"/>
          <p:cNvSpPr/>
          <p:nvPr/>
        </p:nvSpPr>
        <p:spPr>
          <a:xfrm>
            <a:off x="6302871" y="6547009"/>
            <a:ext cx="177046" cy="271582"/>
          </a:xfrm>
          <a:prstGeom prst="rect">
            <a:avLst/>
          </a:prstGeom>
          <a:noFill/>
          <a:ln/>
        </p:spPr>
        <p:txBody>
          <a:bodyPr wrap="none" lIns="0" tIns="0" rIns="0" bIns="0" rtlCol="0" anchor="t"/>
          <a:lstStyle/>
          <a:p>
            <a:pPr marL="0" indent="0" algn="ctr">
              <a:lnSpc>
                <a:spcPts val="2100"/>
              </a:lnSpc>
              <a:buNone/>
            </a:pPr>
            <a:r>
              <a:rPr lang="en-US" sz="2100" dirty="0">
                <a:solidFill>
                  <a:srgbClr val="E0D6DE"/>
                </a:solidFill>
                <a:latin typeface="Sora Medium" pitchFamily="34" charset="0"/>
                <a:ea typeface="Sora Medium" pitchFamily="34" charset="-122"/>
                <a:cs typeface="Sora Medium" pitchFamily="34" charset="-120"/>
              </a:rPr>
              <a:t>4</a:t>
            </a:r>
            <a:endParaRPr lang="en-US" sz="2100" dirty="0"/>
          </a:p>
        </p:txBody>
      </p:sp>
      <p:sp>
        <p:nvSpPr>
          <p:cNvPr id="23" name="Text 20"/>
          <p:cNvSpPr/>
          <p:nvPr/>
        </p:nvSpPr>
        <p:spPr>
          <a:xfrm>
            <a:off x="7387114" y="6456521"/>
            <a:ext cx="2263021" cy="282893"/>
          </a:xfrm>
          <a:prstGeom prst="rect">
            <a:avLst/>
          </a:prstGeom>
          <a:noFill/>
          <a:ln/>
        </p:spPr>
        <p:txBody>
          <a:bodyPr wrap="none" lIns="0" tIns="0" rIns="0" bIns="0" rtlCol="0" anchor="t"/>
          <a:lstStyle/>
          <a:p>
            <a:pPr marL="0" indent="0" algn="l">
              <a:lnSpc>
                <a:spcPts val="2200"/>
              </a:lnSpc>
              <a:buNone/>
            </a:pPr>
            <a:r>
              <a:rPr lang="en-US" sz="1750" dirty="0">
                <a:solidFill>
                  <a:srgbClr val="E0D6DE"/>
                </a:solidFill>
                <a:latin typeface="Sora Medium" pitchFamily="34" charset="0"/>
                <a:ea typeface="Sora Medium" pitchFamily="34" charset="-122"/>
                <a:cs typeface="Sora Medium" pitchFamily="34" charset="-120"/>
              </a:rPr>
              <a:t>4. Defuzzifikasi</a:t>
            </a:r>
            <a:endParaRPr lang="en-US" sz="1750" dirty="0"/>
          </a:p>
        </p:txBody>
      </p:sp>
      <p:sp>
        <p:nvSpPr>
          <p:cNvPr id="24" name="Text 21"/>
          <p:cNvSpPr/>
          <p:nvPr/>
        </p:nvSpPr>
        <p:spPr>
          <a:xfrm>
            <a:off x="7387114" y="6847999"/>
            <a:ext cx="6609755" cy="579358"/>
          </a:xfrm>
          <a:prstGeom prst="rect">
            <a:avLst/>
          </a:prstGeom>
          <a:noFill/>
          <a:ln/>
        </p:spPr>
        <p:txBody>
          <a:bodyPr wrap="square" lIns="0" tIns="0" rIns="0" bIns="0" rtlCol="0" anchor="t"/>
          <a:lstStyle/>
          <a:p>
            <a:pPr marL="0" indent="0" algn="l">
              <a:lnSpc>
                <a:spcPts val="2250"/>
              </a:lnSpc>
              <a:buNone/>
            </a:pPr>
            <a:r>
              <a:rPr lang="en-US" sz="1400" dirty="0">
                <a:solidFill>
                  <a:srgbClr val="E0D6DE"/>
                </a:solidFill>
                <a:latin typeface="Noto Sans TC" pitchFamily="34" charset="0"/>
                <a:ea typeface="Noto Sans TC" pitchFamily="34" charset="-122"/>
                <a:cs typeface="Noto Sans TC" pitchFamily="34" charset="-120"/>
              </a:rPr>
              <a:t>Output fuzzy diubah menjadi nilai numerik menggunakan metode defuzzifikasi, seperti metode centroid atau metode rata-rata tertimbang.</a:t>
            </a:r>
            <a:endParaRPr lang="en-US" sz="1400" dirty="0"/>
          </a:p>
        </p:txBody>
      </p:sp>
      <p:sp>
        <p:nvSpPr>
          <p:cNvPr id="25" name="Minus Sign 24">
            <a:extLst>
              <a:ext uri="{FF2B5EF4-FFF2-40B4-BE49-F238E27FC236}">
                <a16:creationId xmlns:a16="http://schemas.microsoft.com/office/drawing/2014/main" id="{256F7D2D-8FF3-1BB5-41F1-B7107584F06E}"/>
              </a:ext>
            </a:extLst>
          </p:cNvPr>
          <p:cNvSpPr/>
          <p:nvPr/>
        </p:nvSpPr>
        <p:spPr>
          <a:xfrm>
            <a:off x="12513760" y="7016241"/>
            <a:ext cx="2275172" cy="1899159"/>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D"/>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75003"/>
            <a:ext cx="7556421" cy="2126337"/>
          </a:xfrm>
          <a:prstGeom prst="rect">
            <a:avLst/>
          </a:prstGeom>
          <a:noFill/>
          <a:ln/>
        </p:spPr>
        <p:txBody>
          <a:bodyPr wrap="square" lIns="0" tIns="0" rIns="0" bIns="0" rtlCol="0" anchor="t"/>
          <a:lstStyle/>
          <a:p>
            <a:pPr marL="0" indent="0">
              <a:lnSpc>
                <a:spcPts val="5550"/>
              </a:lnSpc>
              <a:buNone/>
            </a:pPr>
            <a:r>
              <a:rPr lang="en-US" sz="4450" dirty="0">
                <a:solidFill>
                  <a:srgbClr val="97B8FF"/>
                </a:solidFill>
                <a:latin typeface="Sora Medium" pitchFamily="34" charset="0"/>
                <a:ea typeface="Sora Medium" pitchFamily="34" charset="-122"/>
                <a:cs typeface="Sora Medium" pitchFamily="34" charset="-120"/>
              </a:rPr>
              <a:t>Hasil Akhir Penentuan Kelayakan Kredit dan Kesimpulan</a:t>
            </a:r>
            <a:endParaRPr lang="en-US" sz="4450" dirty="0"/>
          </a:p>
        </p:txBody>
      </p:sp>
      <p:sp>
        <p:nvSpPr>
          <p:cNvPr id="4" name="Text 1"/>
          <p:cNvSpPr/>
          <p:nvPr/>
        </p:nvSpPr>
        <p:spPr>
          <a:xfrm>
            <a:off x="793790" y="3554849"/>
            <a:ext cx="3608070" cy="748427"/>
          </a:xfrm>
          <a:prstGeom prst="rect">
            <a:avLst/>
          </a:prstGeom>
          <a:noFill/>
          <a:ln/>
        </p:spPr>
        <p:txBody>
          <a:bodyPr wrap="none" lIns="0" tIns="0" rIns="0" bIns="0" rtlCol="0" anchor="t"/>
          <a:lstStyle/>
          <a:p>
            <a:pPr marL="0" indent="0" algn="ctr">
              <a:lnSpc>
                <a:spcPts val="5850"/>
              </a:lnSpc>
              <a:buNone/>
            </a:pPr>
            <a:r>
              <a:rPr lang="en-US" sz="5850" dirty="0">
                <a:solidFill>
                  <a:srgbClr val="E0D6DE"/>
                </a:solidFill>
                <a:latin typeface="Sora Medium" pitchFamily="34" charset="0"/>
                <a:ea typeface="Sora Medium" pitchFamily="34" charset="-122"/>
                <a:cs typeface="Sora Medium" pitchFamily="34" charset="-120"/>
              </a:rPr>
              <a:t>1</a:t>
            </a:r>
            <a:endParaRPr lang="en-US" sz="5850" dirty="0"/>
          </a:p>
        </p:txBody>
      </p:sp>
      <p:sp>
        <p:nvSpPr>
          <p:cNvPr id="5" name="Text 2"/>
          <p:cNvSpPr/>
          <p:nvPr/>
        </p:nvSpPr>
        <p:spPr>
          <a:xfrm>
            <a:off x="1180148" y="4586645"/>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E0D6DE"/>
                </a:solidFill>
                <a:latin typeface="Sora Medium" pitchFamily="34" charset="0"/>
                <a:ea typeface="Sora Medium" pitchFamily="34" charset="-122"/>
                <a:cs typeface="Sora Medium" pitchFamily="34" charset="-120"/>
              </a:rPr>
              <a:t>Kelayakan Kredit</a:t>
            </a:r>
            <a:endParaRPr lang="en-US" sz="2200" dirty="0"/>
          </a:p>
        </p:txBody>
      </p:sp>
      <p:sp>
        <p:nvSpPr>
          <p:cNvPr id="6" name="Text 3"/>
          <p:cNvSpPr/>
          <p:nvPr/>
        </p:nvSpPr>
        <p:spPr>
          <a:xfrm>
            <a:off x="793790" y="5077063"/>
            <a:ext cx="3608070" cy="2177415"/>
          </a:xfrm>
          <a:prstGeom prst="rect">
            <a:avLst/>
          </a:prstGeom>
          <a:noFill/>
          <a:ln/>
        </p:spPr>
        <p:txBody>
          <a:bodyPr wrap="square" lIns="0" tIns="0" rIns="0" bIns="0" rtlCol="0" anchor="t"/>
          <a:lstStyle/>
          <a:p>
            <a:pPr marL="0" indent="0" algn="ctr">
              <a:lnSpc>
                <a:spcPts val="2850"/>
              </a:lnSpc>
              <a:buNone/>
            </a:pPr>
            <a:r>
              <a:rPr lang="en-US" sz="1750" dirty="0">
                <a:solidFill>
                  <a:srgbClr val="E0D6DE"/>
                </a:solidFill>
                <a:latin typeface="Noto Sans TC" pitchFamily="34" charset="0"/>
                <a:ea typeface="Noto Sans TC" pitchFamily="34" charset="-122"/>
                <a:cs typeface="Noto Sans TC" pitchFamily="34" charset="-120"/>
              </a:rPr>
              <a:t>Hasil akhir proses inferensi fuzzy adalah nilai kelayakan kredit, yang menunjukkan seberapa besar kemungkinan calon penerima kredit mampu membayar utang yang diberikan.</a:t>
            </a:r>
            <a:endParaRPr lang="en-US" sz="1750" dirty="0"/>
          </a:p>
        </p:txBody>
      </p:sp>
      <p:sp>
        <p:nvSpPr>
          <p:cNvPr id="7" name="Text 4"/>
          <p:cNvSpPr/>
          <p:nvPr/>
        </p:nvSpPr>
        <p:spPr>
          <a:xfrm>
            <a:off x="4742021" y="3554849"/>
            <a:ext cx="3608189" cy="748427"/>
          </a:xfrm>
          <a:prstGeom prst="rect">
            <a:avLst/>
          </a:prstGeom>
          <a:noFill/>
          <a:ln/>
        </p:spPr>
        <p:txBody>
          <a:bodyPr wrap="none" lIns="0" tIns="0" rIns="0" bIns="0" rtlCol="0" anchor="t"/>
          <a:lstStyle/>
          <a:p>
            <a:pPr marL="0" indent="0" algn="ctr">
              <a:lnSpc>
                <a:spcPts val="5850"/>
              </a:lnSpc>
              <a:buNone/>
            </a:pPr>
            <a:r>
              <a:rPr lang="en-US" sz="5850" dirty="0">
                <a:solidFill>
                  <a:srgbClr val="E0D6DE"/>
                </a:solidFill>
                <a:latin typeface="Sora Medium" pitchFamily="34" charset="0"/>
                <a:ea typeface="Sora Medium" pitchFamily="34" charset="-122"/>
                <a:cs typeface="Sora Medium" pitchFamily="34" charset="-120"/>
              </a:rPr>
              <a:t>2</a:t>
            </a:r>
            <a:endParaRPr lang="en-US" sz="5850" dirty="0"/>
          </a:p>
        </p:txBody>
      </p:sp>
      <p:sp>
        <p:nvSpPr>
          <p:cNvPr id="8" name="Text 5"/>
          <p:cNvSpPr/>
          <p:nvPr/>
        </p:nvSpPr>
        <p:spPr>
          <a:xfrm>
            <a:off x="5128498" y="4586645"/>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E0D6DE"/>
                </a:solidFill>
                <a:latin typeface="Sora Medium" pitchFamily="34" charset="0"/>
                <a:ea typeface="Sora Medium" pitchFamily="34" charset="-122"/>
                <a:cs typeface="Sora Medium" pitchFamily="34" charset="-120"/>
              </a:rPr>
              <a:t>Kesimpulan</a:t>
            </a:r>
            <a:endParaRPr lang="en-US" sz="2200" dirty="0"/>
          </a:p>
        </p:txBody>
      </p:sp>
      <p:sp>
        <p:nvSpPr>
          <p:cNvPr id="9" name="Text 6"/>
          <p:cNvSpPr/>
          <p:nvPr/>
        </p:nvSpPr>
        <p:spPr>
          <a:xfrm>
            <a:off x="4742021" y="5077063"/>
            <a:ext cx="3608189" cy="1451610"/>
          </a:xfrm>
          <a:prstGeom prst="rect">
            <a:avLst/>
          </a:prstGeom>
          <a:noFill/>
          <a:ln/>
        </p:spPr>
        <p:txBody>
          <a:bodyPr wrap="square" lIns="0" tIns="0" rIns="0" bIns="0" rtlCol="0" anchor="t"/>
          <a:lstStyle/>
          <a:p>
            <a:pPr marL="0" indent="0" algn="ctr">
              <a:lnSpc>
                <a:spcPts val="2850"/>
              </a:lnSpc>
              <a:buNone/>
            </a:pPr>
            <a:r>
              <a:rPr lang="en-US" sz="1750" dirty="0">
                <a:solidFill>
                  <a:srgbClr val="E0D6DE"/>
                </a:solidFill>
                <a:latin typeface="Noto Sans TC" pitchFamily="34" charset="0"/>
                <a:ea typeface="Noto Sans TC" pitchFamily="34" charset="-122"/>
                <a:cs typeface="Noto Sans TC" pitchFamily="34" charset="-120"/>
              </a:rPr>
              <a:t>Berdasarkan nilai kelayakan kredit, keputusan akhir dapat diambil, yaitu menyetujui atau menolak permintaan kredit.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428</Words>
  <Application>Microsoft Office PowerPoint</Application>
  <PresentationFormat>Custom</PresentationFormat>
  <Paragraphs>48</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Noto Sans TC Bold</vt:lpstr>
      <vt:lpstr>Arial</vt:lpstr>
      <vt:lpstr>Sora Medium</vt:lpstr>
      <vt:lpstr>Noto Sans TC</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fathur rahman</cp:lastModifiedBy>
  <cp:revision>2</cp:revision>
  <dcterms:created xsi:type="dcterms:W3CDTF">2025-01-09T14:21:16Z</dcterms:created>
  <dcterms:modified xsi:type="dcterms:W3CDTF">2025-01-09T14:27:52Z</dcterms:modified>
</cp:coreProperties>
</file>